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2" r:id="rId6"/>
    <p:sldId id="265" r:id="rId7"/>
    <p:sldId id="270" r:id="rId8"/>
    <p:sldId id="264" r:id="rId9"/>
    <p:sldId id="266" r:id="rId10"/>
    <p:sldId id="263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1792"/>
    <a:srgbClr val="981771"/>
    <a:srgbClr val="C46DE8"/>
    <a:srgbClr val="5F50E9"/>
    <a:srgbClr val="FB7BB0"/>
    <a:srgbClr val="00B0F0"/>
    <a:srgbClr val="FF9E5A"/>
    <a:srgbClr val="300F3F"/>
    <a:srgbClr val="B43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10"/>
    <p:restoredTop sz="88099"/>
  </p:normalViewPr>
  <p:slideViewPr>
    <p:cSldViewPr snapToGrid="0">
      <p:cViewPr>
        <p:scale>
          <a:sx n="88" d="100"/>
          <a:sy n="88" d="100"/>
        </p:scale>
        <p:origin x="24" y="31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C2240-3442-9B48-8C3B-442BE0D3C07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EB453-C306-D04A-812D-9DABD37F3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7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8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5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0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6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5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93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6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9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4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3784-E260-6434-F394-3D2212A68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32620-9346-A0D4-1718-DFC16CB39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A80AE-16A4-A3C3-483A-C3A2CC12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05B48-7A60-D15F-172C-6FD3D496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614B1-3BD9-9605-7C8C-DD079F09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0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34C4-2442-4764-6094-40D37B7C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3C5BF-D469-A759-115C-234F3796C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171B4-90D6-3D85-1DDB-889E320E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CD024-ABF7-EE93-F7AB-028F11CA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CCFBD-C163-AF7D-2A1A-6B6EED9E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4A1C8-A323-D81A-E709-DA88C99E6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CD9C1-C36A-EAFF-3F65-FEA27D4DA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F43E3-A0BB-707C-1ADF-D91FEF77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9D830-4AD1-1E79-954F-ECB88E56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59B69-500A-698C-205F-5A646A89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9DC94-63EF-E1CC-3C8E-E420B80A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ACE2-C87D-F318-C0D0-45513D762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3D07A-08FE-C520-D556-9F4B5D41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7D793-DE78-A565-D790-BAEF3DAA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8780B-0643-036C-5598-140869DE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C9E2-68EE-725C-E1B9-965E7740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58829-66CF-7DE4-C834-F0F44481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159CB-4182-E310-CB9E-6F926673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0BCE3-F7A2-119B-4F1F-65AA826A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14CD1-E950-F219-5226-074F9AA5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EAE-BB1E-6294-0088-A1C73E3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6D2E8-186D-513F-3CAD-64EE09DA9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2667B-9BF1-792D-15D9-94F86433F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59AD-4B15-5270-196C-F732F2E0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DDA9F-968D-81C0-14E3-C7D9FAB6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7AFEF-5884-D814-2FB3-E3D057BC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94AF-97C3-7B8F-3BBA-B3B49F2C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8EA50-9E9B-6E1B-2221-C380CE9E7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68F36-D262-4E12-AD69-F0B7F0ABE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65B93-A435-5F80-5550-7AEA30AA2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9A2B9-E991-C3AF-D7A1-7A3E613C5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5218E-C9A0-9851-44BE-2A0947DC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8120D-8D4D-801C-54E3-8C44DDD6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35749-1517-7E56-1221-B6EF40E3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8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A1A6-45E2-B899-DF66-C0E8DC28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C5ACE-D232-C0FF-4164-03EAB13B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B20FE-D66E-75EF-9AB6-7659F09E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8664E-E490-6217-B68B-7E87DF52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193BA-A30A-3282-4895-FDC1EEAC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A68BA-3E2E-867E-8B05-2B9E9FD0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495B-E150-2578-DB55-4D9D3ED0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DECE-1D82-1A46-123F-9585E65E0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214E-8484-2B73-6038-13C192DC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A5554-E1E0-4A79-0BAE-8841A572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B8567-4836-AD12-4EE6-537DFBDA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26B16-29DD-CCE5-4025-853B3D2FF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2AA99-E9D6-3924-37A8-91214D96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DB64-0280-1FC1-8A8F-B03AB6E6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CDF4B-98C1-65D8-6B7C-1750B1F01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6400F-CC1B-3E8B-9980-7C3C806BC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40302-E169-97AF-74A9-17941AE3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AF83A-9E77-0A61-BA79-FF8ED81B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2F5D9-7C39-69E7-AB9C-C94C21F4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4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D16C0-0157-D58D-68A0-75C610F1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7BDD3-1F80-DCF1-1E03-9DCC45952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C92EF-2DB3-473B-7F37-6AF6AAB50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629A-B15C-A5DD-30EA-6BAE0765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79A43-82DB-FDC0-0C99-CBBBE0DA4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8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527B1-6725-913F-A0AC-4BC97790C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3049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CFF22-4DF9-14FB-296F-E68FDE59F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676" y="1693150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Between </a:t>
            </a:r>
            <a:r>
              <a:rPr lang="en-US" sz="5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Attendance</a:t>
            </a: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5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Unemployment</a:t>
            </a: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b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 cases </a:t>
            </a:r>
            <a:r>
              <a:rPr lang="en-US" sz="5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TEXAS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5EE09-9778-DC52-402B-D788C9323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" y="5076381"/>
            <a:ext cx="10515600" cy="1384310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Park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F9C5353C-06B7-9E99-5E04-1BA0C4BF5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0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8" y="349112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B6B5648-7B1C-4DC1-4335-6A1B508F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43E312-2263-4FE7-DC00-5573DA396E1F}"/>
              </a:ext>
            </a:extLst>
          </p:cNvPr>
          <p:cNvGrpSpPr/>
          <p:nvPr/>
        </p:nvGrpSpPr>
        <p:grpSpPr>
          <a:xfrm>
            <a:off x="21328" y="1750512"/>
            <a:ext cx="12133299" cy="5282045"/>
            <a:chOff x="548050" y="1842240"/>
            <a:chExt cx="11724236" cy="5233614"/>
          </a:xfrm>
        </p:grpSpPr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79D45654-F172-C96F-41C4-A72ABF8C1B27}"/>
                </a:ext>
              </a:extLst>
            </p:cNvPr>
            <p:cNvSpPr txBox="1">
              <a:spLocks/>
            </p:cNvSpPr>
            <p:nvPr/>
          </p:nvSpPr>
          <p:spPr>
            <a:xfrm>
              <a:off x="548050" y="1842240"/>
              <a:ext cx="11724236" cy="523361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  <a:buFont typeface="Wingdings" pitchFamily="2" charset="2"/>
                <a:buChar char="§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My Prediction with the relationship of Covid    ~ Attendance     was not exactly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corrleated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the results of the relationship plots.</a:t>
              </a:r>
            </a:p>
            <a:p>
              <a:pPr>
                <a:lnSpc>
                  <a:spcPct val="200000"/>
                </a:lnSpc>
                <a:buFont typeface="Wingdings" pitchFamily="2" charset="2"/>
                <a:buChar char="§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Attendance has NO relevant to the unemployment during the COVID pandemic.</a:t>
              </a:r>
            </a:p>
            <a:p>
              <a:pPr>
                <a:lnSpc>
                  <a:spcPct val="200000"/>
                </a:lnSpc>
                <a:buFont typeface="Wingdings" pitchFamily="2" charset="2"/>
                <a:buChar char="§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most counties, most unemployment decreased at the highest COVID cases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 the unemployment got increased at the last.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29F61A6D-EA39-35F0-1710-757144B6B269}"/>
                </a:ext>
              </a:extLst>
            </p:cNvPr>
            <p:cNvSpPr/>
            <p:nvPr/>
          </p:nvSpPr>
          <p:spPr>
            <a:xfrm>
              <a:off x="9281622" y="2117292"/>
              <a:ext cx="376003" cy="524656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75BDA36B-8FEF-8C47-1031-8E531011717D}"/>
                </a:ext>
              </a:extLst>
            </p:cNvPr>
            <p:cNvSpPr/>
            <p:nvPr/>
          </p:nvSpPr>
          <p:spPr>
            <a:xfrm rot="10800000">
              <a:off x="7110220" y="2066224"/>
              <a:ext cx="376003" cy="524656"/>
            </a:xfrm>
            <a:prstGeom prst="downArrow">
              <a:avLst/>
            </a:prstGeom>
            <a:solidFill>
              <a:srgbClr val="B43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21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&amp; Next Step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F70960-621B-4DCB-9EC4-DB7242FA3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1B0364-1B4A-F2B0-43BA-434EF40E9B8D}"/>
              </a:ext>
            </a:extLst>
          </p:cNvPr>
          <p:cNvSpPr txBox="1">
            <a:spLocks/>
          </p:cNvSpPr>
          <p:nvPr/>
        </p:nvSpPr>
        <p:spPr>
          <a:xfrm>
            <a:off x="237294" y="1575459"/>
            <a:ext cx="11717411" cy="5160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mandatory attendance, finding the attendance data sufficiently is not accessible and most student might attend the classes despite COVID.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ased on findings, I want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student behavior on the attendance during the pandemic and the consequence of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life such 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grades or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interpersonal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influence of school life on the home environment.</a:t>
            </a:r>
          </a:p>
        </p:txBody>
      </p:sp>
    </p:spTree>
    <p:extLst>
      <p:ext uri="{BB962C8B-B14F-4D97-AF65-F5344CB8AC3E}">
        <p14:creationId xmlns:p14="http://schemas.microsoft.com/office/powerpoint/2010/main" val="54387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F6FC6-7F3D-6D3E-D7AC-5C7BD589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US" sz="4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:)</a:t>
            </a:r>
            <a:endParaRPr lang="en-US" sz="4800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607-5144-149E-10D0-9505457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804" y="793074"/>
            <a:ext cx="7092148" cy="527185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Student. 🇰🇷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Curious about human behavior 🤔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COVID pandemic, I was a Master’s Student and couldn’t attend the classes due to the COVID infection. 🦠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 REALLY affected my life and even my research.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languish) 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6A30D975-5D4C-DAC9-A709-04F4664C9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22985" y="103239"/>
            <a:ext cx="1580444" cy="18733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03EC87-A9AC-FDBD-4361-FEEF5BE2B066}"/>
              </a:ext>
            </a:extLst>
          </p:cNvPr>
          <p:cNvSpPr/>
          <p:nvPr/>
        </p:nvSpPr>
        <p:spPr>
          <a:xfrm>
            <a:off x="877020" y="2967335"/>
            <a:ext cx="2454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6600">
                  <a:solidFill>
                    <a:srgbClr val="FF9E5A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am …</a:t>
            </a:r>
            <a:endParaRPr lang="en-US" sz="5400" b="1" dirty="0">
              <a:ln w="6600">
                <a:solidFill>
                  <a:srgbClr val="FF9E5A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564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A School's Attendance Number Hides Big Problems : NPR Ed : NPR">
            <a:extLst>
              <a:ext uri="{FF2B5EF4-FFF2-40B4-BE49-F238E27FC236}">
                <a16:creationId xmlns:a16="http://schemas.microsoft.com/office/drawing/2014/main" id="{0D41BA86-2707-5DEB-0E46-1A8FACD0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3B9B7-A064-6405-FD73-2818A0EF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during the COVID Pandemic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1900D-1175-E5E4-31AB-7C6037C1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" y="3337139"/>
            <a:ext cx="6017172" cy="26198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students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attend 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parents won’t let children go to school 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attendance affect unemployment?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COVID make life change?</a:t>
            </a:r>
          </a:p>
        </p:txBody>
      </p:sp>
    </p:spTree>
    <p:extLst>
      <p:ext uri="{BB962C8B-B14F-4D97-AF65-F5344CB8AC3E}">
        <p14:creationId xmlns:p14="http://schemas.microsoft.com/office/powerpoint/2010/main" val="209556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Texas County Map, List of Counties in Texas (TX) - Maps of World">
            <a:extLst>
              <a:ext uri="{FF2B5EF4-FFF2-40B4-BE49-F238E27FC236}">
                <a16:creationId xmlns:a16="http://schemas.microsoft.com/office/drawing/2014/main" id="{01A21178-B1AC-DB34-8429-1F0AA95D0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5764"/>
          <a:stretch/>
        </p:blipFill>
        <p:spPr bwMode="auto">
          <a:xfrm>
            <a:off x="1460597" y="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FC184B3-26D8-B1E6-B7CF-55C2AC94E52C}"/>
              </a:ext>
            </a:extLst>
          </p:cNvPr>
          <p:cNvGrpSpPr/>
          <p:nvPr/>
        </p:nvGrpSpPr>
        <p:grpSpPr>
          <a:xfrm>
            <a:off x="1460597" y="1255151"/>
            <a:ext cx="8084706" cy="3258669"/>
            <a:chOff x="1460597" y="1255151"/>
            <a:chExt cx="8084706" cy="325866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61F207-8FCA-125A-5AB4-3DFA04B49C03}"/>
                </a:ext>
              </a:extLst>
            </p:cNvPr>
            <p:cNvSpPr/>
            <p:nvPr/>
          </p:nvSpPr>
          <p:spPr>
            <a:xfrm>
              <a:off x="1460597" y="2860431"/>
              <a:ext cx="505470" cy="42203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E39C61-DCB8-A80D-EAC1-2C3ED62474C4}"/>
                </a:ext>
              </a:extLst>
            </p:cNvPr>
            <p:cNvSpPr/>
            <p:nvPr/>
          </p:nvSpPr>
          <p:spPr>
            <a:xfrm>
              <a:off x="5004591" y="1255151"/>
              <a:ext cx="359890" cy="350129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2D955E-C5FF-ECC3-F1AA-CF3B718DBA4D}"/>
                </a:ext>
              </a:extLst>
            </p:cNvPr>
            <p:cNvSpPr/>
            <p:nvPr/>
          </p:nvSpPr>
          <p:spPr>
            <a:xfrm rot="3603609">
              <a:off x="8227942" y="3747328"/>
              <a:ext cx="341977" cy="302407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96214C-21FE-B548-3F49-A31F2D8BD282}"/>
                </a:ext>
              </a:extLst>
            </p:cNvPr>
            <p:cNvSpPr/>
            <p:nvPr/>
          </p:nvSpPr>
          <p:spPr>
            <a:xfrm>
              <a:off x="8940800" y="3824093"/>
              <a:ext cx="494145" cy="34814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B251F-0DE5-4328-7A13-149760281B7E}"/>
                </a:ext>
              </a:extLst>
            </p:cNvPr>
            <p:cNvSpPr/>
            <p:nvPr/>
          </p:nvSpPr>
          <p:spPr>
            <a:xfrm>
              <a:off x="7761549" y="2160187"/>
              <a:ext cx="341927" cy="330765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621B27-D9C9-99AA-755E-899A875B46D1}"/>
                </a:ext>
              </a:extLst>
            </p:cNvPr>
            <p:cNvSpPr/>
            <p:nvPr/>
          </p:nvSpPr>
          <p:spPr>
            <a:xfrm>
              <a:off x="8115480" y="2171008"/>
              <a:ext cx="341927" cy="330765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31EDF9-E3EC-6451-B618-981D178F81B3}"/>
                </a:ext>
              </a:extLst>
            </p:cNvPr>
            <p:cNvSpPr/>
            <p:nvPr/>
          </p:nvSpPr>
          <p:spPr>
            <a:xfrm>
              <a:off x="9051158" y="4165679"/>
              <a:ext cx="494145" cy="34814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33CB095-6C7C-3C43-C962-CB045C1C2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1132">
            <a:off x="2209799" y="2236603"/>
            <a:ext cx="7772400" cy="238478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C683E6-F555-A0DD-E809-9F7CD3EAF21E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05570">
            <a:off x="4811704" y="2692817"/>
            <a:ext cx="1254400" cy="500439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No. 39</a:t>
            </a:r>
          </a:p>
        </p:txBody>
      </p:sp>
    </p:spTree>
    <p:extLst>
      <p:ext uri="{BB962C8B-B14F-4D97-AF65-F5344CB8AC3E}">
        <p14:creationId xmlns:p14="http://schemas.microsoft.com/office/powerpoint/2010/main" val="317236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42A48-8684-F614-9E3C-CC10F8FB9B8F}"/>
              </a:ext>
            </a:extLst>
          </p:cNvPr>
          <p:cNvGrpSpPr>
            <a:grpSpLocks noChangeAspect="1"/>
          </p:cNvGrpSpPr>
          <p:nvPr/>
        </p:nvGrpSpPr>
        <p:grpSpPr>
          <a:xfrm>
            <a:off x="739424" y="1709038"/>
            <a:ext cx="4761207" cy="3749040"/>
            <a:chOff x="2619375" y="1800225"/>
            <a:chExt cx="6205537" cy="48863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748E04C-4A4C-2E46-04EF-39AA66A608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8150" y="1800225"/>
              <a:ext cx="3257550" cy="325755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ED5DB2-F54A-020F-0FED-10B2471AE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7362" y="3403600"/>
              <a:ext cx="3257550" cy="3257550"/>
            </a:xfrm>
            <a:prstGeom prst="ellipse">
              <a:avLst/>
            </a:prstGeom>
            <a:gradFill>
              <a:gsLst>
                <a:gs pos="0">
                  <a:srgbClr val="7030A0">
                    <a:alpha val="53009"/>
                  </a:srgb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Unemployment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AEB792-C100-264B-8C4D-23A3E105FF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9375" y="3429000"/>
              <a:ext cx="3257550" cy="3257550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  <a:alpha val="69595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Attendance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B30B5E-C029-EAC0-1999-15DFDF2DB52C}"/>
              </a:ext>
            </a:extLst>
          </p:cNvPr>
          <p:cNvGrpSpPr/>
          <p:nvPr/>
        </p:nvGrpSpPr>
        <p:grpSpPr>
          <a:xfrm>
            <a:off x="6750311" y="140872"/>
            <a:ext cx="4710210" cy="6572932"/>
            <a:chOff x="8032724" y="338338"/>
            <a:chExt cx="3894647" cy="6572932"/>
          </a:xfrm>
        </p:grpSpPr>
        <p:pic>
          <p:nvPicPr>
            <p:cNvPr id="2" name="Picture 2" descr="History of COVID-19">
              <a:extLst>
                <a:ext uri="{FF2B5EF4-FFF2-40B4-BE49-F238E27FC236}">
                  <a16:creationId xmlns:a16="http://schemas.microsoft.com/office/drawing/2014/main" id="{19C30303-5A87-7FE5-1BD3-3FC60896F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9892" y="338338"/>
              <a:ext cx="3657479" cy="6377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6 Months Later... | SpongeBob Time Card #37 - YouTube">
              <a:extLst>
                <a:ext uri="{FF2B5EF4-FFF2-40B4-BE49-F238E27FC236}">
                  <a16:creationId xmlns:a16="http://schemas.microsoft.com/office/drawing/2014/main" id="{85886782-A32D-793A-5937-EA9C05985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25"/>
            <a:stretch/>
          </p:blipFill>
          <p:spPr bwMode="auto">
            <a:xfrm rot="21156773">
              <a:off x="8032724" y="5779514"/>
              <a:ext cx="2001457" cy="113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DC21B5-95B5-D62A-1F0D-44BDCF1F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Prediction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643CF3BC-374D-3FA9-EBDC-33AEFADBD4D6}"/>
              </a:ext>
            </a:extLst>
          </p:cNvPr>
          <p:cNvSpPr/>
          <p:nvPr/>
        </p:nvSpPr>
        <p:spPr>
          <a:xfrm rot="10800000">
            <a:off x="2018131" y="1757527"/>
            <a:ext cx="567413" cy="524656"/>
          </a:xfrm>
          <a:prstGeom prst="downArrow">
            <a:avLst/>
          </a:prstGeom>
          <a:solidFill>
            <a:srgbClr val="B439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B3EB34D6-13DC-EE7F-1F57-EA2F87751CE7}"/>
              </a:ext>
            </a:extLst>
          </p:cNvPr>
          <p:cNvSpPr/>
          <p:nvPr/>
        </p:nvSpPr>
        <p:spPr>
          <a:xfrm>
            <a:off x="818625" y="3067221"/>
            <a:ext cx="558230" cy="52465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914C01CB-3E0B-8004-E6DB-94DFD1E201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58534">
            <a:off x="4823059" y="2957051"/>
            <a:ext cx="734117" cy="73411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710123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6" name="Picture 22">
            <a:extLst>
              <a:ext uri="{FF2B5EF4-FFF2-40B4-BE49-F238E27FC236}">
                <a16:creationId xmlns:a16="http://schemas.microsoft.com/office/drawing/2014/main" id="{CEBCD4C6-4F4A-C2D0-0928-EB879297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31" y="143223"/>
            <a:ext cx="241568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>
            <a:extLst>
              <a:ext uri="{FF2B5EF4-FFF2-40B4-BE49-F238E27FC236}">
                <a16:creationId xmlns:a16="http://schemas.microsoft.com/office/drawing/2014/main" id="{CB4284C4-0EF6-EBC9-1052-189DE38C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14" y="143223"/>
            <a:ext cx="2415686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7802B8A4-EF00-51DF-4623-79D4DC72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107" y="1777568"/>
            <a:ext cx="2388440" cy="1645920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E77C4A77-8E25-9398-3EE7-C9218741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590" y="1800718"/>
            <a:ext cx="241568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13F0591A-0D76-1B75-F290-3F509618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17" y="3435063"/>
            <a:ext cx="245323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C155B6C4-4C59-6A00-EB40-13AD9FF9D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591" y="3446638"/>
            <a:ext cx="241568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CDD39AD8-E6E9-D0C5-E8BA-C269ECA1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867" y="5069408"/>
            <a:ext cx="241568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t- test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F565ED-0FAB-9C00-7E69-BACB8DDC6592}"/>
              </a:ext>
            </a:extLst>
          </p:cNvPr>
          <p:cNvSpPr txBox="1">
            <a:spLocks/>
          </p:cNvSpPr>
          <p:nvPr/>
        </p:nvSpPr>
        <p:spPr>
          <a:xfrm>
            <a:off x="327018" y="1344353"/>
            <a:ext cx="6424511" cy="5129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Almost overlapped in two distributions!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ElPaso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most 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distribution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attendance and the unemployment with most 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range.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Harris has 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distribution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attendance and the unemployment with the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narrowest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range.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D2E6086-7210-81EA-722B-B54247DDE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395" y="5069408"/>
            <a:ext cx="2353102" cy="164592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1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t- test with various counties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89801E4-342B-B981-DDD0-58E5A958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84" y="2345163"/>
            <a:ext cx="4775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69B6397-3BA3-70C7-F4D2-DDA01A048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7" y="2345163"/>
            <a:ext cx="4775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01676F-2E92-0261-8BE1-E8A41DA265BC}"/>
              </a:ext>
            </a:extLst>
          </p:cNvPr>
          <p:cNvSpPr txBox="1"/>
          <p:nvPr/>
        </p:nvSpPr>
        <p:spPr>
          <a:xfrm>
            <a:off x="2478110" y="1945053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96A20-2D57-5C50-D9B8-ED065A39268C}"/>
              </a:ext>
            </a:extLst>
          </p:cNvPr>
          <p:cNvSpPr txBox="1"/>
          <p:nvPr/>
        </p:nvSpPr>
        <p:spPr>
          <a:xfrm>
            <a:off x="8275678" y="1945053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Unemployment</a:t>
            </a:r>
          </a:p>
        </p:txBody>
      </p:sp>
    </p:spTree>
    <p:extLst>
      <p:ext uri="{BB962C8B-B14F-4D97-AF65-F5344CB8AC3E}">
        <p14:creationId xmlns:p14="http://schemas.microsoft.com/office/powerpoint/2010/main" val="224327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6F8-FDEF-D155-B67F-F0E82AC9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72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1967EE1-0C14-AF9F-2836-D8B94C3A8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979335"/>
              </p:ext>
            </p:extLst>
          </p:nvPr>
        </p:nvGraphicFramePr>
        <p:xfrm>
          <a:off x="2039746" y="1743099"/>
          <a:ext cx="8112507" cy="417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6579">
                  <a:extLst>
                    <a:ext uri="{9D8B030D-6E8A-4147-A177-3AD203B41FA5}">
                      <a16:colId xmlns:a16="http://schemas.microsoft.com/office/drawing/2014/main" val="2569421045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1128788808"/>
                    </a:ext>
                  </a:extLst>
                </a:gridCol>
                <a:gridCol w="2078355">
                  <a:extLst>
                    <a:ext uri="{9D8B030D-6E8A-4147-A177-3AD203B41FA5}">
                      <a16:colId xmlns:a16="http://schemas.microsoft.com/office/drawing/2014/main" val="71771179"/>
                    </a:ext>
                  </a:extLst>
                </a:gridCol>
                <a:gridCol w="1781493">
                  <a:extLst>
                    <a:ext uri="{9D8B030D-6E8A-4147-A177-3AD203B41FA5}">
                      <a16:colId xmlns:a16="http://schemas.microsoft.com/office/drawing/2014/main" val="2066687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1 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(High Attendance)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2 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(Unemployment)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3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(Relationship)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64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Fort Worth Arlington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7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Irving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2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 Paso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0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Montogomery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8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Tarrant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58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Floyd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-0.92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50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Burleson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22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6014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7A0CEA-8531-BC9A-CE53-C7E658A42B9D}"/>
              </a:ext>
            </a:extLst>
          </p:cNvPr>
          <p:cNvSpPr txBox="1"/>
          <p:nvPr/>
        </p:nvSpPr>
        <p:spPr>
          <a:xfrm>
            <a:off x="279772" y="693811"/>
            <a:ext cx="6100996" cy="82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np.mean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(attendance percentage)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0F9B7E-0399-0A8E-C6D9-9CA57866E777}"/>
              </a:ext>
            </a:extLst>
          </p:cNvPr>
          <p:cNvGrpSpPr/>
          <p:nvPr/>
        </p:nvGrpSpPr>
        <p:grpSpPr>
          <a:xfrm>
            <a:off x="1083734" y="1652171"/>
            <a:ext cx="10261600" cy="4560265"/>
            <a:chOff x="1083734" y="1652171"/>
            <a:chExt cx="10261600" cy="45602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46CD90-ACCE-F192-5035-D4B7BE6F762E}"/>
                </a:ext>
              </a:extLst>
            </p:cNvPr>
            <p:cNvGrpSpPr/>
            <p:nvPr/>
          </p:nvGrpSpPr>
          <p:grpSpPr>
            <a:xfrm>
              <a:off x="1083734" y="1652171"/>
              <a:ext cx="10261600" cy="4560265"/>
              <a:chOff x="-2746043" y="979315"/>
              <a:chExt cx="10261600" cy="45602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41509E4-879B-4480-79B3-2884496C2C77}"/>
                  </a:ext>
                </a:extLst>
              </p:cNvPr>
              <p:cNvSpPr/>
              <p:nvPr/>
            </p:nvSpPr>
            <p:spPr>
              <a:xfrm>
                <a:off x="-2746043" y="979315"/>
                <a:ext cx="10261600" cy="45602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7D29F4-12B9-171F-3E6C-C7F3147CED6E}"/>
                  </a:ext>
                </a:extLst>
              </p:cNvPr>
              <p:cNvSpPr txBox="1"/>
              <p:nvPr/>
            </p:nvSpPr>
            <p:spPr>
              <a:xfrm>
                <a:off x="-1212542" y="4484846"/>
                <a:ext cx="7194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“Only one form with the straight horizontal line”</a:t>
                </a:r>
              </a:p>
            </p:txBody>
          </p:sp>
        </p:grp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FB2A7AC-3987-B5AC-01AB-70AF31A54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1550" y="1804210"/>
              <a:ext cx="5168900" cy="332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017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F30AED2A-993E-3B7A-C441-52A156CE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70" y="229198"/>
            <a:ext cx="2313068" cy="16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D9881079-B230-D80C-6EBF-2EBA9F65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64" y="232003"/>
            <a:ext cx="2368079" cy="16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384D2613-A324-EC30-13B2-FF81CF82D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57" y="1826369"/>
            <a:ext cx="2349883" cy="160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86C2087F-7EE7-DEDF-2BEE-B012F205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280" y="1826959"/>
            <a:ext cx="2346682" cy="1606901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F2CB50D5-437E-6E19-2450-741F02BE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103" y="3422779"/>
            <a:ext cx="2313069" cy="160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6F8F35D-64BD-D706-C2E8-5BB23453B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616" y="3424140"/>
            <a:ext cx="2359142" cy="161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37D612B-F67A-481A-374F-1FBF4506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37" y="5019188"/>
            <a:ext cx="2372050" cy="162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146AA0D-7ECE-4EEF-C5BC-F33632701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040" y="5006465"/>
            <a:ext cx="2427732" cy="1618488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E9CBF-724A-BCB0-FA4D-934A63DB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28" y="216156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F8DAA-542D-EAF5-C209-9F4D48F85BD5}"/>
              </a:ext>
            </a:extLst>
          </p:cNvPr>
          <p:cNvSpPr txBox="1">
            <a:spLocks/>
          </p:cNvSpPr>
          <p:nvPr/>
        </p:nvSpPr>
        <p:spPr>
          <a:xfrm>
            <a:off x="169790" y="1039136"/>
            <a:ext cx="6186352" cy="5755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prediction, </a:t>
            </a:r>
            <a:r>
              <a:rPr lang="en-US" dirty="0">
                <a:solidFill>
                  <a:srgbClr val="FB7B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attendance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positioned in </a:t>
            </a:r>
            <a:r>
              <a:rPr lang="en-US" dirty="0">
                <a:solidFill>
                  <a:srgbClr val="FB7B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unemployment range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F93BED-CF83-C798-B4A5-9B1C96E67A62}"/>
              </a:ext>
            </a:extLst>
          </p:cNvPr>
          <p:cNvGrpSpPr/>
          <p:nvPr/>
        </p:nvGrpSpPr>
        <p:grpSpPr>
          <a:xfrm>
            <a:off x="7403335" y="269912"/>
            <a:ext cx="1760519" cy="1338550"/>
            <a:chOff x="7403335" y="269912"/>
            <a:chExt cx="1760519" cy="13385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2E4BB7-AF45-BB0C-3E68-40C8E33D0F59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9F2A8E-9D31-BA71-B5B9-A5170F624113}"/>
                </a:ext>
              </a:extLst>
            </p:cNvPr>
            <p:cNvSpPr/>
            <p:nvPr/>
          </p:nvSpPr>
          <p:spPr>
            <a:xfrm>
              <a:off x="7676920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41EC47-D137-4F26-31D0-868616F523D9}"/>
                </a:ext>
              </a:extLst>
            </p:cNvPr>
            <p:cNvSpPr/>
            <p:nvPr/>
          </p:nvSpPr>
          <p:spPr>
            <a:xfrm>
              <a:off x="8589484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CF2E2A-A5AB-04B0-3890-810297E881DD}"/>
                </a:ext>
              </a:extLst>
            </p:cNvPr>
            <p:cNvSpPr/>
            <p:nvPr/>
          </p:nvSpPr>
          <p:spPr>
            <a:xfrm>
              <a:off x="9118135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940652-527E-8EBD-91C8-CAC955EB7838}"/>
              </a:ext>
            </a:extLst>
          </p:cNvPr>
          <p:cNvGrpSpPr/>
          <p:nvPr/>
        </p:nvGrpSpPr>
        <p:grpSpPr>
          <a:xfrm>
            <a:off x="7404737" y="1868693"/>
            <a:ext cx="1743101" cy="1347260"/>
            <a:chOff x="7403335" y="261202"/>
            <a:chExt cx="1743101" cy="13472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9EFEC7-55AF-A88F-61D7-68A52E3B1C0A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CD6687-3C2E-B7AB-9D1E-3FBFBD0F6702}"/>
                </a:ext>
              </a:extLst>
            </p:cNvPr>
            <p:cNvSpPr/>
            <p:nvPr/>
          </p:nvSpPr>
          <p:spPr>
            <a:xfrm>
              <a:off x="8758063" y="26120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FAB731-66FE-6257-59DB-8E876D8625B9}"/>
                </a:ext>
              </a:extLst>
            </p:cNvPr>
            <p:cNvSpPr/>
            <p:nvPr/>
          </p:nvSpPr>
          <p:spPr>
            <a:xfrm>
              <a:off x="8606902" y="261203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F50C08-74CF-5AAA-AFA0-9CDA309CB348}"/>
                </a:ext>
              </a:extLst>
            </p:cNvPr>
            <p:cNvSpPr/>
            <p:nvPr/>
          </p:nvSpPr>
          <p:spPr>
            <a:xfrm>
              <a:off x="9100717" y="261203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D259D3-8E33-DFBC-CDA7-220BB3BA596C}"/>
              </a:ext>
            </a:extLst>
          </p:cNvPr>
          <p:cNvGrpSpPr/>
          <p:nvPr/>
        </p:nvGrpSpPr>
        <p:grpSpPr>
          <a:xfrm>
            <a:off x="10001516" y="269912"/>
            <a:ext cx="1760519" cy="1343774"/>
            <a:chOff x="7403335" y="269913"/>
            <a:chExt cx="1760519" cy="134377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61D8ED-62E5-B109-9137-16E65E81FEB0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F885C2-E4B3-66E6-C26B-D5C6B478858F}"/>
                </a:ext>
              </a:extLst>
            </p:cNvPr>
            <p:cNvSpPr/>
            <p:nvPr/>
          </p:nvSpPr>
          <p:spPr>
            <a:xfrm>
              <a:off x="7589834" y="275138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C11D67-82C9-538B-DC25-A98881806058}"/>
                </a:ext>
              </a:extLst>
            </p:cNvPr>
            <p:cNvSpPr/>
            <p:nvPr/>
          </p:nvSpPr>
          <p:spPr>
            <a:xfrm>
              <a:off x="9118135" y="27513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85BBA3-B4C6-5878-93E1-153DD03B8AFA}"/>
              </a:ext>
            </a:extLst>
          </p:cNvPr>
          <p:cNvGrpSpPr/>
          <p:nvPr/>
        </p:nvGrpSpPr>
        <p:grpSpPr>
          <a:xfrm>
            <a:off x="10023286" y="1876647"/>
            <a:ext cx="1734015" cy="1338891"/>
            <a:chOff x="7403335" y="269912"/>
            <a:chExt cx="1734015" cy="133889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16F3B5-5851-2DF7-E953-7C4BB05775C1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770203-FA54-D8D0-C4F1-02305F93D71E}"/>
                </a:ext>
              </a:extLst>
            </p:cNvPr>
            <p:cNvSpPr/>
            <p:nvPr/>
          </p:nvSpPr>
          <p:spPr>
            <a:xfrm>
              <a:off x="8765491" y="270254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EAE7B4-3967-24A8-1C14-637CAB7C8B50}"/>
                </a:ext>
              </a:extLst>
            </p:cNvPr>
            <p:cNvSpPr/>
            <p:nvPr/>
          </p:nvSpPr>
          <p:spPr>
            <a:xfrm>
              <a:off x="9091631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4A7001-35EA-6C49-56A6-3E0DAD3C0DE7}"/>
              </a:ext>
            </a:extLst>
          </p:cNvPr>
          <p:cNvGrpSpPr/>
          <p:nvPr/>
        </p:nvGrpSpPr>
        <p:grpSpPr>
          <a:xfrm>
            <a:off x="7361929" y="3456341"/>
            <a:ext cx="1757389" cy="1340116"/>
            <a:chOff x="7403335" y="268346"/>
            <a:chExt cx="1757389" cy="134011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87F3D1F-0C78-D584-1D77-CE249C5238B8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C3DE73B-2159-F5C0-1258-86AB88E81B7E}"/>
                </a:ext>
              </a:extLst>
            </p:cNvPr>
            <p:cNvSpPr/>
            <p:nvPr/>
          </p:nvSpPr>
          <p:spPr>
            <a:xfrm>
              <a:off x="7597085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3399E1-3133-8CE9-9FDD-2A8097C21133}"/>
                </a:ext>
              </a:extLst>
            </p:cNvPr>
            <p:cNvSpPr/>
            <p:nvPr/>
          </p:nvSpPr>
          <p:spPr>
            <a:xfrm>
              <a:off x="8592614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638D1B-D505-E082-166A-2955B1419CE3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318EBE-00B0-3733-914D-E6AD8CDACB13}"/>
              </a:ext>
            </a:extLst>
          </p:cNvPr>
          <p:cNvGrpSpPr/>
          <p:nvPr/>
        </p:nvGrpSpPr>
        <p:grpSpPr>
          <a:xfrm>
            <a:off x="7360746" y="5066574"/>
            <a:ext cx="1757389" cy="1340116"/>
            <a:chOff x="7403335" y="268346"/>
            <a:chExt cx="1757389" cy="13401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094E070-C472-F9F2-61FD-A332ABBE2B7C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42FFF8-0506-899B-E889-49D86D3EEE7C}"/>
                </a:ext>
              </a:extLst>
            </p:cNvPr>
            <p:cNvSpPr/>
            <p:nvPr/>
          </p:nvSpPr>
          <p:spPr>
            <a:xfrm>
              <a:off x="7882094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DA960CD-4C22-5651-AC34-4DBE76731315}"/>
                </a:ext>
              </a:extLst>
            </p:cNvPr>
            <p:cNvSpPr/>
            <p:nvPr/>
          </p:nvSpPr>
          <p:spPr>
            <a:xfrm>
              <a:off x="8758869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ED2BF76-BAF1-5060-BA50-DF8BF91BB625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667B21-5B72-0F71-F88C-957F72FF5C3A}"/>
              </a:ext>
            </a:extLst>
          </p:cNvPr>
          <p:cNvGrpSpPr/>
          <p:nvPr/>
        </p:nvGrpSpPr>
        <p:grpSpPr>
          <a:xfrm>
            <a:off x="10011063" y="5060636"/>
            <a:ext cx="1757389" cy="1340116"/>
            <a:chOff x="7403335" y="268346"/>
            <a:chExt cx="1757389" cy="134011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207E27-CCCF-8E44-4467-475207326488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84E2D6-9FA0-6F73-2721-0552750F0A64}"/>
                </a:ext>
              </a:extLst>
            </p:cNvPr>
            <p:cNvSpPr/>
            <p:nvPr/>
          </p:nvSpPr>
          <p:spPr>
            <a:xfrm>
              <a:off x="7478329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C875B6-93A1-DD60-F58C-DF0071EA19A9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844EC2-B0F0-3142-B0BA-B08D2E6C2537}"/>
              </a:ext>
            </a:extLst>
          </p:cNvPr>
          <p:cNvGrpSpPr/>
          <p:nvPr/>
        </p:nvGrpSpPr>
        <p:grpSpPr>
          <a:xfrm>
            <a:off x="10001516" y="3465268"/>
            <a:ext cx="1757389" cy="1345846"/>
            <a:chOff x="7403335" y="262616"/>
            <a:chExt cx="1757389" cy="134584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09970B-F926-D1CA-8954-DE41A16F8E9D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0AF307-52C1-5D49-8765-385FF3217ED6}"/>
                </a:ext>
              </a:extLst>
            </p:cNvPr>
            <p:cNvSpPr/>
            <p:nvPr/>
          </p:nvSpPr>
          <p:spPr>
            <a:xfrm>
              <a:off x="8487599" y="262616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39A517E-6993-46F0-33D4-49B70A56D964}"/>
                </a:ext>
              </a:extLst>
            </p:cNvPr>
            <p:cNvSpPr/>
            <p:nvPr/>
          </p:nvSpPr>
          <p:spPr>
            <a:xfrm>
              <a:off x="8592614" y="26312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27A8899-7C8F-0CC7-3004-59C5E293E1B1}"/>
                </a:ext>
              </a:extLst>
            </p:cNvPr>
            <p:cNvSpPr/>
            <p:nvPr/>
          </p:nvSpPr>
          <p:spPr>
            <a:xfrm>
              <a:off x="9115005" y="26312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F0A2C4-446C-4F5A-2CC1-E260B61E6236}"/>
              </a:ext>
            </a:extLst>
          </p:cNvPr>
          <p:cNvGrpSpPr/>
          <p:nvPr/>
        </p:nvGrpSpPr>
        <p:grpSpPr>
          <a:xfrm>
            <a:off x="7252727" y="315686"/>
            <a:ext cx="3447333" cy="5490129"/>
            <a:chOff x="7252727" y="315686"/>
            <a:chExt cx="3447333" cy="549012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DF0501-9820-5C48-69A9-C57C915C3A2B}"/>
                </a:ext>
              </a:extLst>
            </p:cNvPr>
            <p:cNvSpPr/>
            <p:nvPr/>
          </p:nvSpPr>
          <p:spPr>
            <a:xfrm>
              <a:off x="7307260" y="315686"/>
              <a:ext cx="792697" cy="711575"/>
            </a:xfrm>
            <a:prstGeom prst="ellipse">
              <a:avLst/>
            </a:prstGeom>
            <a:gradFill flip="none" rotWithShape="1">
              <a:gsLst>
                <a:gs pos="0">
                  <a:srgbClr val="5F50E9">
                    <a:alpha val="53751"/>
                  </a:srgbClr>
                </a:gs>
                <a:gs pos="40000">
                  <a:srgbClr val="671792">
                    <a:tint val="44500"/>
                    <a:satMod val="160000"/>
                    <a:alpha val="43000"/>
                  </a:srgbClr>
                </a:gs>
                <a:gs pos="100000">
                  <a:srgbClr val="671792">
                    <a:tint val="23500"/>
                    <a:satMod val="160000"/>
                    <a:alpha val="2185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4419C2-D53A-3806-B5F7-0A098748B570}"/>
                </a:ext>
              </a:extLst>
            </p:cNvPr>
            <p:cNvSpPr/>
            <p:nvPr/>
          </p:nvSpPr>
          <p:spPr>
            <a:xfrm>
              <a:off x="7255292" y="3501605"/>
              <a:ext cx="792697" cy="711575"/>
            </a:xfrm>
            <a:prstGeom prst="ellipse">
              <a:avLst/>
            </a:prstGeom>
            <a:gradFill flip="none" rotWithShape="1">
              <a:gsLst>
                <a:gs pos="0">
                  <a:srgbClr val="5F50E9">
                    <a:alpha val="53751"/>
                  </a:srgbClr>
                </a:gs>
                <a:gs pos="40000">
                  <a:srgbClr val="671792">
                    <a:tint val="44500"/>
                    <a:satMod val="160000"/>
                    <a:alpha val="43000"/>
                  </a:srgbClr>
                </a:gs>
                <a:gs pos="100000">
                  <a:srgbClr val="671792">
                    <a:tint val="23500"/>
                    <a:satMod val="160000"/>
                    <a:alpha val="2185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11D1B1-B157-FD29-3D80-782D84EEFC71}"/>
                </a:ext>
              </a:extLst>
            </p:cNvPr>
            <p:cNvSpPr/>
            <p:nvPr/>
          </p:nvSpPr>
          <p:spPr>
            <a:xfrm>
              <a:off x="7252727" y="5094240"/>
              <a:ext cx="792697" cy="711575"/>
            </a:xfrm>
            <a:prstGeom prst="ellipse">
              <a:avLst/>
            </a:prstGeom>
            <a:gradFill flip="none" rotWithShape="1">
              <a:gsLst>
                <a:gs pos="0">
                  <a:srgbClr val="5F50E9">
                    <a:alpha val="53751"/>
                  </a:srgbClr>
                </a:gs>
                <a:gs pos="40000">
                  <a:srgbClr val="671792">
                    <a:tint val="44500"/>
                    <a:satMod val="160000"/>
                    <a:alpha val="43000"/>
                  </a:srgbClr>
                </a:gs>
                <a:gs pos="100000">
                  <a:srgbClr val="671792">
                    <a:tint val="23500"/>
                    <a:satMod val="160000"/>
                    <a:alpha val="2185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1162D4-123B-CE87-FE50-DA746383D010}"/>
                </a:ext>
              </a:extLst>
            </p:cNvPr>
            <p:cNvSpPr/>
            <p:nvPr/>
          </p:nvSpPr>
          <p:spPr>
            <a:xfrm>
              <a:off x="9907363" y="320168"/>
              <a:ext cx="792697" cy="711575"/>
            </a:xfrm>
            <a:prstGeom prst="ellipse">
              <a:avLst/>
            </a:prstGeom>
            <a:gradFill flip="none" rotWithShape="1">
              <a:gsLst>
                <a:gs pos="0">
                  <a:srgbClr val="5F50E9">
                    <a:alpha val="53751"/>
                  </a:srgbClr>
                </a:gs>
                <a:gs pos="40000">
                  <a:srgbClr val="671792">
                    <a:tint val="44500"/>
                    <a:satMod val="160000"/>
                    <a:alpha val="43000"/>
                  </a:srgbClr>
                </a:gs>
                <a:gs pos="100000">
                  <a:srgbClr val="671792">
                    <a:tint val="23500"/>
                    <a:satMod val="160000"/>
                    <a:alpha val="2185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8A3BA2-2314-CB6B-42D4-C0409F85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433" y="3959653"/>
            <a:ext cx="3668146" cy="245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55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7658</TotalTime>
  <Words>405</Words>
  <Application>Microsoft Macintosh PowerPoint</Application>
  <PresentationFormat>Widescreen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The Relationship Between Attendance and Unemployment  &amp;  COVID-19 cases in TEXAS</vt:lpstr>
      <vt:lpstr>PowerPoint Presentation</vt:lpstr>
      <vt:lpstr>Attendance during the COVID Pandemic</vt:lpstr>
      <vt:lpstr>PowerPoint Presentation</vt:lpstr>
      <vt:lpstr>My Prediction</vt:lpstr>
      <vt:lpstr>2 t- test</vt:lpstr>
      <vt:lpstr>2 t- test with various counties</vt:lpstr>
      <vt:lpstr>Linear regression</vt:lpstr>
      <vt:lpstr>Relationship</vt:lpstr>
      <vt:lpstr>Conclusion</vt:lpstr>
      <vt:lpstr>Limitations &amp; Next Step</vt:lpstr>
      <vt:lpstr>Thank you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Attendance and Unemployment &amp; COVID-19 cases</dc:title>
  <dc:creator>박예서</dc:creator>
  <cp:lastModifiedBy>박예서</cp:lastModifiedBy>
  <cp:revision>41</cp:revision>
  <dcterms:created xsi:type="dcterms:W3CDTF">2022-10-19T21:54:25Z</dcterms:created>
  <dcterms:modified xsi:type="dcterms:W3CDTF">2022-10-25T17:00:05Z</dcterms:modified>
</cp:coreProperties>
</file>